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768" r:id="rId2"/>
    <p:sldId id="769" r:id="rId3"/>
    <p:sldId id="1027" r:id="rId4"/>
    <p:sldId id="1028" r:id="rId5"/>
    <p:sldId id="1029" r:id="rId6"/>
    <p:sldId id="1030" r:id="rId7"/>
    <p:sldId id="1031" r:id="rId8"/>
    <p:sldId id="1032" r:id="rId9"/>
    <p:sldId id="1033" r:id="rId10"/>
    <p:sldId id="1034" r:id="rId11"/>
    <p:sldId id="1035" r:id="rId12"/>
    <p:sldId id="1036" r:id="rId13"/>
    <p:sldId id="1037" r:id="rId14"/>
    <p:sldId id="1038" r:id="rId15"/>
    <p:sldId id="1039" r:id="rId16"/>
    <p:sldId id="1040" r:id="rId17"/>
    <p:sldId id="1041" r:id="rId18"/>
    <p:sldId id="1042" r:id="rId19"/>
    <p:sldId id="1043" r:id="rId20"/>
    <p:sldId id="1044" r:id="rId21"/>
    <p:sldId id="1045" r:id="rId22"/>
    <p:sldId id="1046" r:id="rId23"/>
    <p:sldId id="1047" r:id="rId24"/>
    <p:sldId id="1048" r:id="rId25"/>
    <p:sldId id="1049" r:id="rId26"/>
    <p:sldId id="1050" r:id="rId27"/>
    <p:sldId id="1051" r:id="rId28"/>
    <p:sldId id="1052" r:id="rId29"/>
    <p:sldId id="1053" r:id="rId30"/>
    <p:sldId id="1054" r:id="rId31"/>
    <p:sldId id="1055" r:id="rId32"/>
    <p:sldId id="1056" r:id="rId33"/>
    <p:sldId id="1057" r:id="rId34"/>
    <p:sldId id="1058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3" pos="5375" userDrawn="1">
          <p15:clr>
            <a:srgbClr val="A4A3A4"/>
          </p15:clr>
        </p15:guide>
        <p15:guide id="4" pos="544" userDrawn="1">
          <p15:clr>
            <a:srgbClr val="A4A3A4"/>
          </p15:clr>
        </p15:guide>
        <p15:guide id="5" orient="horz" pos="1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SEN Kim" initials="S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4E9C"/>
    <a:srgbClr val="39BCB8"/>
    <a:srgbClr val="39BBB6"/>
    <a:srgbClr val="B83010"/>
    <a:srgbClr val="49C1BE"/>
    <a:srgbClr val="B5A8D3"/>
    <a:srgbClr val="EE5835"/>
    <a:srgbClr val="2D8F8A"/>
    <a:srgbClr val="3CBCB7"/>
    <a:srgbClr val="281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7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0" y="342"/>
      </p:cViewPr>
      <p:guideLst>
        <p:guide orient="horz" pos="1071"/>
        <p:guide pos="385"/>
        <p:guide pos="5375"/>
        <p:guide pos="544"/>
        <p:guide orient="horz" pos="111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094D2-52B1-4A24-9772-F4ABB377CA0B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3C5F93-DBD8-475E-B5C0-664EF94AA8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062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" y="0"/>
            <a:ext cx="9121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11309" y="0"/>
            <a:ext cx="9121381" cy="6858000"/>
            <a:chOff x="11309" y="0"/>
            <a:chExt cx="9121381" cy="6858000"/>
          </a:xfrm>
        </p:grpSpPr>
        <p:pic>
          <p:nvPicPr>
            <p:cNvPr id="3" name="그림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09" y="0"/>
              <a:ext cx="9121381" cy="6858000"/>
            </a:xfrm>
            <a:prstGeom prst="rect">
              <a:avLst/>
            </a:prstGeom>
          </p:spPr>
        </p:pic>
        <p:pic>
          <p:nvPicPr>
            <p:cNvPr id="2" name="그림 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8265254" y="5751298"/>
              <a:ext cx="752475" cy="74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6908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6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-149630" y="599710"/>
            <a:ext cx="9144000" cy="702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ko-KR" altLang="en-US" sz="2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다섯째마당</a:t>
            </a:r>
            <a:r>
              <a:rPr lang="en-US" altLang="ko-KR" sz="2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7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</a:t>
            </a:r>
            <a:r>
              <a:rPr lang="ko-KR" altLang="en-US" sz="2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분석 라이브러리를 활용한 프로젝트</a:t>
            </a:r>
            <a:endParaRPr lang="ko-KR" altLang="en-US" sz="27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2524522"/>
            <a:ext cx="9144000" cy="181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36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15 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형태의 데이터를 쉽게 다루도록</a:t>
            </a:r>
          </a:p>
          <a:p>
            <a:pPr algn="ctr">
              <a:lnSpc>
                <a:spcPct val="165000"/>
              </a:lnSpc>
            </a:pPr>
            <a:r>
              <a:rPr lang="ko-KR" altLang="en-US" sz="3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도와주는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 </a:t>
            </a:r>
            <a:r>
              <a:rPr lang="ko-KR" altLang="en-US" sz="3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lang="ko-KR" altLang="en-US" sz="36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5363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이름과 인덱스 이름이 지정된 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C97A7-F7EB-1B4E-AAD1-7CF84C64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5" y="1996830"/>
            <a:ext cx="8332392" cy="315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4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2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하계올림픽에 대한 데이터만 추출하기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앞의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 데이터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슬라이싱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444D810-B82F-6A40-9E43-78198241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04" y="1961755"/>
            <a:ext cx="7225578" cy="14590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6F9943-077D-FA4B-8038-6499CBBBE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52" y="3811814"/>
            <a:ext cx="6125664" cy="304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26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컬럼 이름 설정하기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6F108-EF06-1C44-9BAD-ACB693783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5" y="1960848"/>
            <a:ext cx="7430947" cy="15042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37FEE-4A5B-5C49-9D76-B9DF2EA3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05" y="3762002"/>
            <a:ext cx="4602816" cy="3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28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177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금메달 기준으로 데이터 정렬하기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내림차순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A5C4B9-8789-804B-9FE1-520501FD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48" y="2054233"/>
            <a:ext cx="8290875" cy="327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3739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결과를 엑셀 파일로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37DB16-39F1-E644-8AC8-5D432A58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11" y="1935896"/>
            <a:ext cx="7980218" cy="11137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7B92B8-95E3-2E47-91B2-080B15996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2469" b="3417"/>
          <a:stretch/>
        </p:blipFill>
        <p:spPr>
          <a:xfrm>
            <a:off x="835360" y="3404238"/>
            <a:ext cx="4306655" cy="34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3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4232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panel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약자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파이썬을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활용한 데이터 분석에서 가장 많이 활용됨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Series, 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 형태의 데이터 구조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차원 배열 형태의 데이터 구조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11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C982EF-64DD-EA42-A948-C2C5CED4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60" y="2498013"/>
            <a:ext cx="7595130" cy="75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A18D45-58F2-4F47-A5A0-D187263C9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35" y="3943768"/>
            <a:ext cx="4238281" cy="278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544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19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행과 열로 구분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행을 구분해주는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열을 구분해주는 컬럼이 있음</a:t>
            </a:r>
            <a:b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인덱스는 별도로 지정을 하지 않으면 정수로 지정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한번 설정된 인덱스는 불변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DataFrame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예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E84DF2-B2A9-BD47-A1C0-88EEB529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05" y="3762002"/>
            <a:ext cx="4602816" cy="31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852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형태로 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1E5E5E-6FE0-AA40-AD50-3D59D800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85" y="2073137"/>
            <a:ext cx="8145693" cy="19882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BC84F5-C898-7347-A760-209BCF372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35" y="4450336"/>
            <a:ext cx="8152043" cy="197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1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랜덤 데이터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numpy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활용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인덱스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컬럼 이름 설정된 데이터 프레임 생성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A329E3-1487-5E46-B85A-9FEA2F32A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235" y="2028524"/>
            <a:ext cx="7041853" cy="2099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6E0A44-AEBD-9349-82CE-BA56015AD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10" y="4343876"/>
            <a:ext cx="2876797" cy="251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87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15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(‘B’)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접근하기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인덱스와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열만 시리즈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(Series)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형태로 출력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2E8-5A94-4F4D-AA41-C17A6B37F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1" t="77626" r="13852" b="12971"/>
          <a:stretch/>
        </p:blipFill>
        <p:spPr>
          <a:xfrm>
            <a:off x="819609" y="2097622"/>
            <a:ext cx="8508705" cy="38180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D181C1-229F-114C-A3ED-08B848A296ED}"/>
              </a:ext>
            </a:extLst>
          </p:cNvPr>
          <p:cNvGrpSpPr/>
          <p:nvPr/>
        </p:nvGrpSpPr>
        <p:grpSpPr>
          <a:xfrm>
            <a:off x="819609" y="3295669"/>
            <a:ext cx="6442837" cy="3245808"/>
            <a:chOff x="819610" y="4588835"/>
            <a:chExt cx="5557439" cy="29519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FAABA26-0F63-1148-828E-3513A4DC3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610" y="4588835"/>
              <a:ext cx="5557439" cy="11016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76F6B3-5586-854A-880D-463B139C2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485" y="5632471"/>
              <a:ext cx="5505588" cy="1908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055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39C80-C2B0-4665-B702-5858641FA5C7}"/>
              </a:ext>
            </a:extLst>
          </p:cNvPr>
          <p:cNvSpPr txBox="1"/>
          <p:nvPr/>
        </p:nvSpPr>
        <p:spPr>
          <a:xfrm>
            <a:off x="0" y="652004"/>
            <a:ext cx="9144000" cy="589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65000"/>
              </a:lnSpc>
            </a:pPr>
            <a:r>
              <a:rPr lang="en-US" altLang="ko-KR" sz="22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Unit 15 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형태의 데이터를 쉽게 다루도록 </a:t>
            </a:r>
            <a:r>
              <a:rPr lang="ko-KR" altLang="en-US" sz="22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도와주는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 </a:t>
            </a:r>
            <a:r>
              <a:rPr lang="ko-KR" altLang="en-US" sz="2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라이브러리</a:t>
            </a:r>
            <a:endParaRPr lang="ko-KR" altLang="en-US" sz="2200" spc="-1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6613603-1D49-4741-B2D3-A521AC92038F}"/>
              </a:ext>
            </a:extLst>
          </p:cNvPr>
          <p:cNvCxnSpPr/>
          <p:nvPr/>
        </p:nvCxnSpPr>
        <p:spPr>
          <a:xfrm>
            <a:off x="716437" y="1455301"/>
            <a:ext cx="7748833" cy="0"/>
          </a:xfrm>
          <a:prstGeom prst="line">
            <a:avLst/>
          </a:prstGeom>
          <a:ln w="38100">
            <a:solidFill>
              <a:srgbClr val="7C68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C962CC6-CE15-416C-9D3C-48EF4128E734}"/>
              </a:ext>
            </a:extLst>
          </p:cNvPr>
          <p:cNvSpPr txBox="1"/>
          <p:nvPr/>
        </p:nvSpPr>
        <p:spPr>
          <a:xfrm>
            <a:off x="1366887" y="1909244"/>
            <a:ext cx="640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</a:t>
            </a:r>
            <a:r>
              <a:rPr lang="en-US" altLang="ko-KR" sz="20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ko-KR" altLang="en-US" sz="2000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엑셀로 저장하기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란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프레임 기초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65000"/>
              </a:lnSpc>
            </a:pP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solidFill>
                  <a:srgbClr val="7C68A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|  </a:t>
            </a:r>
            <a:r>
              <a: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  <a:endParaRPr lang="en-US" altLang="ko-KR" sz="20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81F3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9990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1577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특정 열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(‘B’)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마스크 생성하기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24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C93067-6694-D648-9A01-43E42D9E4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95" y="2100243"/>
            <a:ext cx="3835651" cy="468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BF462A-EB3C-FC45-934C-C83E795F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92" y="3111509"/>
            <a:ext cx="7139354" cy="370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24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208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마스크 적용된 결과를 데이터 프레임으로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EB32E0-23DA-F649-8AD0-4B91CA8E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55" y="1987293"/>
            <a:ext cx="7332784" cy="14075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0DDEFE-0CDD-B84A-99DF-9950B1E46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56" y="3742450"/>
            <a:ext cx="6084276" cy="312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47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17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행과 열 바꿔주기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df2.T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02E5DE-5A01-0C41-80D5-6E91753E1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50007"/>
            <a:ext cx="8458200" cy="179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96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34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결과로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행 우선 계산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325880-F9F0-8546-9EAB-088FBD3C2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76" y="2003214"/>
            <a:ext cx="7300717" cy="8218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C4DDEB-C0E1-934C-9408-8A713AEBE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76" y="3381003"/>
            <a:ext cx="4909209" cy="34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8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3434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결과로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만들기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 우선 계산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8769E-8593-0C40-BB89-B28949616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828"/>
          <a:stretch/>
        </p:blipFill>
        <p:spPr>
          <a:xfrm>
            <a:off x="706805" y="1968386"/>
            <a:ext cx="3337658" cy="891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EEE46-7CB6-CC48-9689-16E4050AF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06" y="3490058"/>
            <a:ext cx="7754934" cy="303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33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392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모든 값을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열의 값으로 나눈 후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csv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파일로 저장하기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프레임 기초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C0EF6F-DC0E-3544-980B-EE43A8B6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47" y="2001422"/>
            <a:ext cx="4056784" cy="14505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8BCF75-8514-0948-9B3A-76FD4587C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46" y="3863650"/>
            <a:ext cx="6452199" cy="29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983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44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알고리즘 설계하기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궁금한 지역과 가장 인구 구조가 비슷한 지역 찾기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6409BD-127C-E640-8DAE-3BC3CD1ED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81" y="2031917"/>
            <a:ext cx="7022570" cy="48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22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441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읽어오기</a:t>
            </a:r>
            <a:endParaRPr lang="en-US" altLang="ko-KR" sz="1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5563A-3891-7640-94ED-D3384CC80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91" y="1958682"/>
            <a:ext cx="6821855" cy="16341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9EDF6B-7C5F-0546-8305-BB37FD6D8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91" y="3900980"/>
            <a:ext cx="6329486" cy="295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13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3927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전체 데이터 비율로 변환한 후 총 인구수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연령구간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인구수 열 삭제하기</a:t>
            </a:r>
            <a:endParaRPr lang="en-US" altLang="ko-KR" sz="1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z="3000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79386C-519B-4242-83A9-D14B47153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90" y="2026264"/>
            <a:ext cx="7629971" cy="22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911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 이름 </a:t>
            </a:r>
            <a:r>
              <a:rPr lang="ko-KR" altLang="en-US" dirty="0" err="1"/>
              <a:t>입력받고</a:t>
            </a:r>
            <a:r>
              <a:rPr lang="ko-KR" altLang="en-US" dirty="0"/>
              <a:t> 해당 지역의 인구 구조 저장하기 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2791C1-7155-0A4E-8AA3-049855591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81200"/>
            <a:ext cx="67564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94D0D5-6F92-E34A-8E09-9D2BDA269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38" y="4423989"/>
            <a:ext cx="8091846" cy="173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5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구글에서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Olympic medal 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검색한 결과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07F2A-6FDD-8146-9869-6CB3B5EA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70" y="2069452"/>
            <a:ext cx="7329580" cy="36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1036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24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그래프로 시각화하기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64F5C-1E58-0141-89AC-9607B9165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38" y="1975611"/>
            <a:ext cx="6680200" cy="200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26DC2-5AF7-D14A-B74C-757AF9F50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38" y="4425477"/>
            <a:ext cx="3799125" cy="233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02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462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궁금한 지역</a:t>
            </a:r>
            <a:r>
              <a:rPr lang="en-US" altLang="ko-KR" dirty="0"/>
              <a:t>(A)</a:t>
            </a:r>
            <a:r>
              <a:rPr lang="ko-KR" altLang="en-US" dirty="0"/>
              <a:t>의 인구 구조 비율과 차이 계산하기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32B783-EEA4-2E4B-82AA-1C584935A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" y="2015336"/>
            <a:ext cx="6806857" cy="26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50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3419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가장 차이가 적은 상위 </a:t>
            </a:r>
            <a:r>
              <a:rPr lang="en-US" altLang="ko-KR" dirty="0"/>
              <a:t>5</a:t>
            </a:r>
            <a:r>
              <a:rPr lang="ko-KR" altLang="en-US" dirty="0"/>
              <a:t>개 지역 시각화하기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코드를 줄여서 표현하기</a:t>
            </a:r>
            <a:r>
              <a:rPr lang="en-US" altLang="ko-KR" dirty="0"/>
              <a:t>(</a:t>
            </a:r>
            <a:r>
              <a:rPr lang="ko-KR" altLang="en-US" dirty="0"/>
              <a:t>가장 비슷한 </a:t>
            </a:r>
            <a:r>
              <a:rPr lang="en-US" altLang="ko-KR" dirty="0"/>
              <a:t>5</a:t>
            </a:r>
            <a:r>
              <a:rPr lang="ko-KR" altLang="en-US" dirty="0"/>
              <a:t>개 지역 시각화하기</a:t>
            </a:r>
            <a:r>
              <a:rPr lang="en-US" altLang="ko-KR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B2AA8A-DDB5-EA40-8447-8678ABA20740}"/>
              </a:ext>
            </a:extLst>
          </p:cNvPr>
          <p:cNvGrpSpPr/>
          <p:nvPr/>
        </p:nvGrpSpPr>
        <p:grpSpPr>
          <a:xfrm>
            <a:off x="822587" y="2139110"/>
            <a:ext cx="8003944" cy="1980224"/>
            <a:chOff x="540287" y="2087197"/>
            <a:chExt cx="8003944" cy="19802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9FC422-A8B2-9D49-A0A9-1F989896DA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0126"/>
            <a:stretch/>
          </p:blipFill>
          <p:spPr>
            <a:xfrm>
              <a:off x="543231" y="2087197"/>
              <a:ext cx="8001000" cy="78495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F128C2-3490-5447-968B-F7CB6AA5A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8550"/>
            <a:stretch/>
          </p:blipFill>
          <p:spPr>
            <a:xfrm>
              <a:off x="540287" y="2825262"/>
              <a:ext cx="8001000" cy="124215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5B8457F-2248-B640-BBFD-09EE1E20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56" y="4857399"/>
            <a:ext cx="8067431" cy="208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27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전체 코드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914665-FC72-E941-AA46-9503E56A2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69" y="1991159"/>
            <a:ext cx="5151316" cy="48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82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2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dirty="0"/>
              <a:t>실행결과</a:t>
            </a: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인구 구조 분석하기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20C861-DC6D-D248-B772-8FF47376C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3" y="2039327"/>
            <a:ext cx="69342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10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위키피디아 페이지에서 제공하는 하계 및 동계 올림픽 메달 획득 결과 표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B04365-C03B-D146-B982-A91D34FDB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074" y="2059354"/>
            <a:ext cx="7315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638882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페이지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라이브러리로 불러오기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별명은 관례적으로 </a:t>
            </a:r>
            <a:r>
              <a:rPr lang="en-US" altLang="ko-KR" spc="-100" dirty="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pd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사용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953EE7-01D4-394E-B25F-02F4294F6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85" y="2086633"/>
            <a:ext cx="8440615" cy="254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57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페이지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URL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pandas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라이브러리로 불러오기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10B10-8B04-7245-A098-69E300B80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31" y="1999273"/>
            <a:ext cx="77343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25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불러온 데이터의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인덱스에 저장된 내용 출력하기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69E1-0F37-8244-A4AF-9214C1293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23" y="2071505"/>
            <a:ext cx="8370277" cy="240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0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039113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불러온 데이터의 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번 인덱스에 저장된 내용 출력하기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실행결과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1A33E3-2F4B-7148-98A5-B8ECA636F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456"/>
            <a:ext cx="9144000" cy="32424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86125A-B366-ED46-A2F6-625C3568B16E}"/>
              </a:ext>
            </a:extLst>
          </p:cNvPr>
          <p:cNvSpPr/>
          <p:nvPr/>
        </p:nvSpPr>
        <p:spPr>
          <a:xfrm>
            <a:off x="0" y="4555846"/>
            <a:ext cx="505118" cy="772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416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3A00F7-0D08-4AD4-BEF5-97E9DC68EF6B}"/>
              </a:ext>
            </a:extLst>
          </p:cNvPr>
          <p:cNvSpPr txBox="1"/>
          <p:nvPr/>
        </p:nvSpPr>
        <p:spPr>
          <a:xfrm>
            <a:off x="505118" y="1533832"/>
            <a:ext cx="8498205" cy="2916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헤더를 열 이름으로 지정하고</a:t>
            </a:r>
            <a:r>
              <a:rPr lang="en-US" altLang="ko-KR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pc="-1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나라 이름을 인덱스 이름으로 지정하는 속성 추가</a:t>
            </a: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85750" indent="-285750" defTabSz="1798638">
              <a:lnSpc>
                <a:spcPct val="150000"/>
              </a:lnSpc>
              <a:spcBef>
                <a:spcPts val="600"/>
              </a:spcBef>
              <a:buClr>
                <a:srgbClr val="7C68AD"/>
              </a:buClr>
              <a:buFont typeface="Arial" panose="020B0604020202020204" pitchFamily="34" charset="0"/>
              <a:buChar char="•"/>
            </a:pPr>
            <a:endParaRPr lang="en-US" altLang="ko-KR" spc="-100" dirty="0">
              <a:ln>
                <a:solidFill>
                  <a:schemeClr val="accent1">
                    <a:alpha val="0"/>
                  </a:scheme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AA7047-8CA9-4FF9-8DA8-3FFD80EC99ED}"/>
              </a:ext>
            </a:extLst>
          </p:cNvPr>
          <p:cNvSpPr txBox="1"/>
          <p:nvPr/>
        </p:nvSpPr>
        <p:spPr>
          <a:xfrm>
            <a:off x="505119" y="-18854"/>
            <a:ext cx="8039112" cy="41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Unit 15 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테이블 형태의 데이터를 쉽게 다루도록 도와주는 </a:t>
            </a:r>
            <a:r>
              <a:rPr lang="en-US" altLang="ko-KR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pandas </a:t>
            </a:r>
            <a:r>
              <a:rPr lang="ko-KR" altLang="en-US" sz="1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라이브러리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D05F25-AD86-4858-AA4B-4CE1BB47D3AC}"/>
              </a:ext>
            </a:extLst>
          </p:cNvPr>
          <p:cNvSpPr txBox="1"/>
          <p:nvPr/>
        </p:nvSpPr>
        <p:spPr>
          <a:xfrm>
            <a:off x="1025171" y="664868"/>
            <a:ext cx="8118829" cy="6165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65000"/>
              </a:lnSpc>
            </a:pP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 |</a:t>
            </a:r>
            <a:r>
              <a:rPr lang="ko-KR" altLang="en-US" sz="24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81F3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위키피디아 데이터 엑셀로 저장하기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D97C8E-890F-8E4D-9AFE-EB6FA9E4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069241"/>
            <a:ext cx="8317523" cy="238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1938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6097</TotalTime>
  <Words>916</Words>
  <Application>Microsoft Office PowerPoint</Application>
  <PresentationFormat>화면 슬라이드 쇼(4:3)</PresentationFormat>
  <Paragraphs>210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나눔스퀘어</vt:lpstr>
      <vt:lpstr>나눔스퀘어 Bold</vt:lpstr>
      <vt:lpstr>맑은 고딕</vt:lpstr>
      <vt:lpstr>Arial</vt:lpstr>
      <vt:lpstr>Calibri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SSEN Kim</dc:creator>
  <cp:lastModifiedBy>Park Joonho Stephen</cp:lastModifiedBy>
  <cp:revision>566</cp:revision>
  <dcterms:created xsi:type="dcterms:W3CDTF">2018-08-29T04:30:46Z</dcterms:created>
  <dcterms:modified xsi:type="dcterms:W3CDTF">2022-05-13T05:42:51Z</dcterms:modified>
</cp:coreProperties>
</file>